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56" r:id="rId2"/>
    <p:sldId id="257" r:id="rId3"/>
    <p:sldId id="259" r:id="rId4"/>
    <p:sldId id="260"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660"/>
  </p:normalViewPr>
  <p:slideViewPr>
    <p:cSldViewPr snapToGrid="0">
      <p:cViewPr varScale="1">
        <p:scale>
          <a:sx n="64" d="100"/>
          <a:sy n="64" d="100"/>
        </p:scale>
        <p:origin x="76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61C4F07E-CB2B-4523-809C-33569AD10D68}" type="datetimeFigureOut">
              <a:rPr lang="en-US" smtClean="0"/>
              <a:t>4/17/2019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443B56-47B8-49AF-BB92-6D594AE40F47}"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407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4F07E-CB2B-4523-809C-33569AD10D68}"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2686714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4F07E-CB2B-4523-809C-33569AD10D68}"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88191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4F07E-CB2B-4523-809C-33569AD10D68}"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1377654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C4F07E-CB2B-4523-809C-33569AD10D68}" type="datetimeFigureOut">
              <a:rPr lang="en-US" smtClean="0"/>
              <a:t>4/17/2019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443B56-47B8-49AF-BB92-6D594AE40F47}"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51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4F07E-CB2B-4523-809C-33569AD10D68}"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29625032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4F07E-CB2B-4523-809C-33569AD10D68}" type="datetimeFigureOut">
              <a:rPr lang="en-US" smtClean="0"/>
              <a:t>4/17/2019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14117663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4F07E-CB2B-4523-809C-33569AD10D68}" type="datetimeFigureOut">
              <a:rPr lang="en-US" smtClean="0"/>
              <a:t>4/17/2019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272313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4F07E-CB2B-4523-809C-33569AD10D68}" type="datetimeFigureOut">
              <a:rPr lang="en-US" smtClean="0"/>
              <a:t>4/17/2019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74942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C4F07E-CB2B-4523-809C-33569AD10D68}"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36803889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C4F07E-CB2B-4523-809C-33569AD10D68}" type="datetimeFigureOut">
              <a:rPr lang="en-US" smtClean="0"/>
              <a:t>4/17/2019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443B56-47B8-49AF-BB92-6D594AE40F47}" type="slidenum">
              <a:rPr lang="en-US" smtClean="0"/>
              <a:t>‹#›</a:t>
            </a:fld>
            <a:endParaRPr lang="en-US"/>
          </a:p>
        </p:txBody>
      </p:sp>
    </p:spTree>
    <p:extLst>
      <p:ext uri="{BB962C8B-B14F-4D97-AF65-F5344CB8AC3E}">
        <p14:creationId xmlns:p14="http://schemas.microsoft.com/office/powerpoint/2010/main" val="75494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61C4F07E-CB2B-4523-809C-33569AD10D68}" type="datetimeFigureOut">
              <a:rPr lang="en-US" smtClean="0"/>
              <a:t>4/17/2019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F3443B56-47B8-49AF-BB92-6D594AE40F47}" type="slidenum">
              <a:rPr lang="en-US" smtClean="0"/>
              <a:t>‹#›</a:t>
            </a:fld>
            <a:endParaRPr lang="en-US"/>
          </a:p>
        </p:txBody>
      </p:sp>
    </p:spTree>
    <p:extLst>
      <p:ext uri="{BB962C8B-B14F-4D97-AF65-F5344CB8AC3E}">
        <p14:creationId xmlns:p14="http://schemas.microsoft.com/office/powerpoint/2010/main" val="406285156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59987-CCE9-4E9C-9EF3-6DDBD356D182}"/>
              </a:ext>
            </a:extLst>
          </p:cNvPr>
          <p:cNvSpPr>
            <a:spLocks noGrp="1"/>
          </p:cNvSpPr>
          <p:nvPr>
            <p:ph type="ctrTitle"/>
          </p:nvPr>
        </p:nvSpPr>
        <p:spPr>
          <a:xfrm>
            <a:off x="1703882" y="490537"/>
            <a:ext cx="9144000" cy="2387600"/>
          </a:xfrm>
        </p:spPr>
        <p:txBody>
          <a:bodyPr>
            <a:normAutofit fontScale="90000"/>
          </a:bodyPr>
          <a:lstStyle/>
          <a:p>
            <a:r>
              <a:rPr lang="en-US" dirty="0"/>
              <a:t>DRIVEN </a:t>
            </a:r>
            <a:br>
              <a:rPr lang="en-US" dirty="0"/>
            </a:br>
            <a:r>
              <a:rPr lang="en-US" dirty="0"/>
              <a:t>TO </a:t>
            </a:r>
            <a:br>
              <a:rPr lang="en-US" dirty="0"/>
            </a:br>
            <a:r>
              <a:rPr lang="en-US" dirty="0"/>
              <a:t>DISTRACTION</a:t>
            </a:r>
          </a:p>
        </p:txBody>
      </p:sp>
      <p:pic>
        <p:nvPicPr>
          <p:cNvPr id="5" name="Picture 4">
            <a:extLst>
              <a:ext uri="{FF2B5EF4-FFF2-40B4-BE49-F238E27FC236}">
                <a16:creationId xmlns:a16="http://schemas.microsoft.com/office/drawing/2014/main" id="{7914777B-A9D4-4C16-B2FC-E746C1A63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6768" y="3429000"/>
            <a:ext cx="2938463" cy="2938463"/>
          </a:xfrm>
          <a:prstGeom prst="rect">
            <a:avLst/>
          </a:prstGeom>
        </p:spPr>
      </p:pic>
    </p:spTree>
    <p:extLst>
      <p:ext uri="{BB962C8B-B14F-4D97-AF65-F5344CB8AC3E}">
        <p14:creationId xmlns:p14="http://schemas.microsoft.com/office/powerpoint/2010/main" val="396099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655E-EE16-4BE4-B2D6-CBC2F3195D7B}"/>
              </a:ext>
            </a:extLst>
          </p:cNvPr>
          <p:cNvSpPr>
            <a:spLocks noGrp="1"/>
          </p:cNvSpPr>
          <p:nvPr>
            <p:ph type="title" idx="4294967295"/>
          </p:nvPr>
        </p:nvSpPr>
        <p:spPr>
          <a:xfrm>
            <a:off x="1289050" y="775678"/>
            <a:ext cx="9613900" cy="1081088"/>
          </a:xfrm>
        </p:spPr>
        <p:txBody>
          <a:bodyPr/>
          <a:lstStyle/>
          <a:p>
            <a:pPr algn="ctr"/>
            <a:r>
              <a:rPr lang="en-US" dirty="0">
                <a:solidFill>
                  <a:srgbClr val="002060"/>
                </a:solidFill>
              </a:rPr>
              <a:t>ASSIGNMENT</a:t>
            </a:r>
          </a:p>
        </p:txBody>
      </p:sp>
      <p:sp>
        <p:nvSpPr>
          <p:cNvPr id="3" name="Content Placeholder 2">
            <a:extLst>
              <a:ext uri="{FF2B5EF4-FFF2-40B4-BE49-F238E27FC236}">
                <a16:creationId xmlns:a16="http://schemas.microsoft.com/office/drawing/2014/main" id="{11E75021-165D-4ACE-8A38-083D83252D67}"/>
              </a:ext>
            </a:extLst>
          </p:cNvPr>
          <p:cNvSpPr>
            <a:spLocks noGrp="1"/>
          </p:cNvSpPr>
          <p:nvPr>
            <p:ph idx="4294967295"/>
          </p:nvPr>
        </p:nvSpPr>
        <p:spPr>
          <a:xfrm>
            <a:off x="576470" y="2009950"/>
            <a:ext cx="11012556" cy="4401943"/>
          </a:xfrm>
        </p:spPr>
        <p:txBody>
          <a:bodyPr>
            <a:normAutofit/>
          </a:bodyPr>
          <a:lstStyle/>
          <a:p>
            <a:r>
              <a:rPr lang="en-US" sz="2800" b="1" dirty="0">
                <a:solidFill>
                  <a:srgbClr val="002060"/>
                </a:solidFill>
              </a:rPr>
              <a:t>With your partner, you will select an image/graph/chart to EXTEND the article’s scope.  The visual should be related to the piece but not a direct representation of material already addressed.  </a:t>
            </a:r>
          </a:p>
          <a:p>
            <a:r>
              <a:rPr lang="en-US" sz="2800" b="1" dirty="0">
                <a:solidFill>
                  <a:srgbClr val="002060"/>
                </a:solidFill>
              </a:rPr>
              <a:t>Paste the image into an email to me and your partner.</a:t>
            </a:r>
          </a:p>
          <a:p>
            <a:r>
              <a:rPr lang="en-US" sz="2800" b="1" dirty="0">
                <a:solidFill>
                  <a:srgbClr val="002060"/>
                </a:solidFill>
              </a:rPr>
              <a:t>Create a question (type it into the email) that asks the reader to interpret the visual; consider the purpose of your visual choice, and/or how it connects to the article, reflects purpose, hints at tone, etc.  Include four possible answers.</a:t>
            </a:r>
          </a:p>
          <a:p>
            <a:r>
              <a:rPr lang="en-US" sz="2800" b="1" dirty="0">
                <a:solidFill>
                  <a:srgbClr val="002060"/>
                </a:solidFill>
              </a:rPr>
              <a:t>Also include an answer key that explains the correct answer.</a:t>
            </a:r>
          </a:p>
        </p:txBody>
      </p:sp>
      <p:pic>
        <p:nvPicPr>
          <p:cNvPr id="9" name="Picture 8" descr="Screen Clipping">
            <a:extLst>
              <a:ext uri="{FF2B5EF4-FFF2-40B4-BE49-F238E27FC236}">
                <a16:creationId xmlns:a16="http://schemas.microsoft.com/office/drawing/2014/main" id="{536C41E9-B45E-4CDA-90A5-D3D5DE6BF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1484" y="474686"/>
            <a:ext cx="1629002" cy="1228896"/>
          </a:xfrm>
          <a:prstGeom prst="rect">
            <a:avLst/>
          </a:prstGeom>
        </p:spPr>
      </p:pic>
      <p:pic>
        <p:nvPicPr>
          <p:cNvPr id="11" name="Picture 10" descr="Screen Clipping">
            <a:extLst>
              <a:ext uri="{FF2B5EF4-FFF2-40B4-BE49-F238E27FC236}">
                <a16:creationId xmlns:a16="http://schemas.microsoft.com/office/drawing/2014/main" id="{6524A235-24F3-4207-9596-A0E49B221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14" y="446107"/>
            <a:ext cx="1495634" cy="1257475"/>
          </a:xfrm>
          <a:prstGeom prst="rect">
            <a:avLst/>
          </a:prstGeom>
        </p:spPr>
      </p:pic>
    </p:spTree>
    <p:extLst>
      <p:ext uri="{BB962C8B-B14F-4D97-AF65-F5344CB8AC3E}">
        <p14:creationId xmlns:p14="http://schemas.microsoft.com/office/powerpoint/2010/main" val="26884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586596-DDED-47EA-B436-6A8E60A62446}"/>
              </a:ext>
            </a:extLst>
          </p:cNvPr>
          <p:cNvSpPr/>
          <p:nvPr/>
        </p:nvSpPr>
        <p:spPr>
          <a:xfrm>
            <a:off x="232475" y="284158"/>
            <a:ext cx="11038499" cy="830997"/>
          </a:xfrm>
          <a:prstGeom prst="rect">
            <a:avLst/>
          </a:prstGeom>
        </p:spPr>
        <p:txBody>
          <a:bodyPr wrap="square">
            <a:spAutoFit/>
          </a:bodyPr>
          <a:lstStyle/>
          <a:p>
            <a:pPr algn="ctr"/>
            <a:r>
              <a:rPr lang="en-US" sz="2400" b="1" dirty="0">
                <a:solidFill>
                  <a:srgbClr val="0070C0"/>
                </a:solidFill>
              </a:rPr>
              <a:t>SAMPLE VISUAL and QUESTION (you also need an answer key/explanation of the correct answer</a:t>
            </a:r>
          </a:p>
        </p:txBody>
      </p:sp>
      <p:pic>
        <p:nvPicPr>
          <p:cNvPr id="4" name="Picture 3" descr="Deadliest and safest places to drive in the United States | Equipment World | Construction Equipment, News and Information | Heavy Construction Equipment - Mozilla Firefox">
            <a:extLst>
              <a:ext uri="{FF2B5EF4-FFF2-40B4-BE49-F238E27FC236}">
                <a16:creationId xmlns:a16="http://schemas.microsoft.com/office/drawing/2014/main" id="{4E9A2D58-6CAE-4AC3-BE86-46B7DF84292D}"/>
              </a:ext>
            </a:extLst>
          </p:cNvPr>
          <p:cNvPicPr>
            <a:picLocks noChangeAspect="1"/>
          </p:cNvPicPr>
          <p:nvPr/>
        </p:nvPicPr>
        <p:blipFill rotWithShape="1">
          <a:blip r:embed="rId2">
            <a:extLst>
              <a:ext uri="{28A0092B-C50C-407E-A947-70E740481C1C}">
                <a14:useLocalDpi xmlns:a14="http://schemas.microsoft.com/office/drawing/2010/main" val="0"/>
              </a:ext>
            </a:extLst>
          </a:blip>
          <a:srcRect l="9044" t="45423" r="43407" b="11639"/>
          <a:stretch/>
        </p:blipFill>
        <p:spPr>
          <a:xfrm>
            <a:off x="232475" y="1521075"/>
            <a:ext cx="7506143" cy="4849065"/>
          </a:xfrm>
          <a:prstGeom prst="rect">
            <a:avLst/>
          </a:prstGeom>
        </p:spPr>
      </p:pic>
      <p:sp>
        <p:nvSpPr>
          <p:cNvPr id="5" name="TextBox 4">
            <a:extLst>
              <a:ext uri="{FF2B5EF4-FFF2-40B4-BE49-F238E27FC236}">
                <a16:creationId xmlns:a16="http://schemas.microsoft.com/office/drawing/2014/main" id="{7F9EDD00-D322-4929-BBA8-3251EFE7A3F2}"/>
              </a:ext>
            </a:extLst>
          </p:cNvPr>
          <p:cNvSpPr txBox="1"/>
          <p:nvPr/>
        </p:nvSpPr>
        <p:spPr>
          <a:xfrm>
            <a:off x="7738618" y="1218530"/>
            <a:ext cx="4220907" cy="4893647"/>
          </a:xfrm>
          <a:prstGeom prst="rect">
            <a:avLst/>
          </a:prstGeom>
          <a:noFill/>
        </p:spPr>
        <p:txBody>
          <a:bodyPr wrap="square" rtlCol="0">
            <a:spAutoFit/>
          </a:bodyPr>
          <a:lstStyle/>
          <a:p>
            <a:r>
              <a:rPr lang="en-US" sz="2400" b="1" dirty="0">
                <a:solidFill>
                  <a:srgbClr val="002060"/>
                </a:solidFill>
              </a:rPr>
              <a:t>The article notes that a former head of the National Highway Traffic Safety Administration referred to traffic fatalities as “a crisis that needs to be addressed now.”  In which states should the NHTSA prioritize their response/action plan?</a:t>
            </a:r>
          </a:p>
          <a:p>
            <a:pPr marL="342900" indent="-342900">
              <a:buAutoNum type="alphaUcPeriod"/>
            </a:pPr>
            <a:r>
              <a:rPr lang="en-US" sz="2400" b="1" dirty="0">
                <a:solidFill>
                  <a:srgbClr val="002060"/>
                </a:solidFill>
              </a:rPr>
              <a:t>     CA, NV, and AZ</a:t>
            </a:r>
          </a:p>
          <a:p>
            <a:pPr marL="342900" indent="-342900">
              <a:buAutoNum type="alphaUcPeriod"/>
            </a:pPr>
            <a:r>
              <a:rPr lang="en-US" sz="2400" b="1" dirty="0">
                <a:solidFill>
                  <a:srgbClr val="002060"/>
                </a:solidFill>
              </a:rPr>
              <a:t>     PA, TX, and MT</a:t>
            </a:r>
          </a:p>
          <a:p>
            <a:pPr marL="342900" indent="-342900">
              <a:buAutoNum type="alphaUcPeriod"/>
            </a:pPr>
            <a:r>
              <a:rPr lang="en-US" sz="2400" b="1" dirty="0">
                <a:solidFill>
                  <a:srgbClr val="002060"/>
                </a:solidFill>
              </a:rPr>
              <a:t>     NY, CT, and RI</a:t>
            </a:r>
          </a:p>
          <a:p>
            <a:pPr marL="342900" indent="-342900">
              <a:buAutoNum type="alphaUcPeriod"/>
            </a:pPr>
            <a:r>
              <a:rPr lang="en-US" sz="2400" b="1" dirty="0">
                <a:solidFill>
                  <a:srgbClr val="002060"/>
                </a:solidFill>
              </a:rPr>
              <a:t>     GA, FL, and NC</a:t>
            </a:r>
          </a:p>
        </p:txBody>
      </p:sp>
    </p:spTree>
    <p:extLst>
      <p:ext uri="{BB962C8B-B14F-4D97-AF65-F5344CB8AC3E}">
        <p14:creationId xmlns:p14="http://schemas.microsoft.com/office/powerpoint/2010/main" val="1947981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nda civic safety ratings - Yahoo Image Search Results - Mozilla Firefox">
            <a:extLst>
              <a:ext uri="{FF2B5EF4-FFF2-40B4-BE49-F238E27FC236}">
                <a16:creationId xmlns:a16="http://schemas.microsoft.com/office/drawing/2014/main" id="{95658F36-C563-47F9-96CA-E1B25D078085}"/>
              </a:ext>
            </a:extLst>
          </p:cNvPr>
          <p:cNvPicPr>
            <a:picLocks noChangeAspect="1"/>
          </p:cNvPicPr>
          <p:nvPr/>
        </p:nvPicPr>
        <p:blipFill rotWithShape="1">
          <a:blip r:embed="rId2">
            <a:extLst>
              <a:ext uri="{28A0092B-C50C-407E-A947-70E740481C1C}">
                <a14:useLocalDpi xmlns:a14="http://schemas.microsoft.com/office/drawing/2010/main" val="0"/>
              </a:ext>
            </a:extLst>
          </a:blip>
          <a:srcRect l="9044" t="36836" r="34048" b="22712"/>
          <a:stretch/>
        </p:blipFill>
        <p:spPr>
          <a:xfrm>
            <a:off x="2752297" y="1163732"/>
            <a:ext cx="6004077" cy="3053209"/>
          </a:xfrm>
          <a:prstGeom prst="rect">
            <a:avLst/>
          </a:prstGeom>
        </p:spPr>
      </p:pic>
      <p:sp>
        <p:nvSpPr>
          <p:cNvPr id="4" name="Rectangle 3">
            <a:extLst>
              <a:ext uri="{FF2B5EF4-FFF2-40B4-BE49-F238E27FC236}">
                <a16:creationId xmlns:a16="http://schemas.microsoft.com/office/drawing/2014/main" id="{F3CFF8D9-FC63-439A-BA35-2F9DA6B1C1C8}"/>
              </a:ext>
            </a:extLst>
          </p:cNvPr>
          <p:cNvSpPr/>
          <p:nvPr/>
        </p:nvSpPr>
        <p:spPr>
          <a:xfrm>
            <a:off x="198782" y="284158"/>
            <a:ext cx="11657420" cy="830997"/>
          </a:xfrm>
          <a:prstGeom prst="rect">
            <a:avLst/>
          </a:prstGeom>
        </p:spPr>
        <p:txBody>
          <a:bodyPr wrap="square">
            <a:spAutoFit/>
          </a:bodyPr>
          <a:lstStyle/>
          <a:p>
            <a:pPr algn="ctr"/>
            <a:r>
              <a:rPr lang="en-US" sz="2400" b="1" dirty="0">
                <a:solidFill>
                  <a:srgbClr val="002060"/>
                </a:solidFill>
              </a:rPr>
              <a:t>SAMPLE VISUAL and QUESTION (you also need an answer key and explanation of the correct answer)</a:t>
            </a:r>
          </a:p>
        </p:txBody>
      </p:sp>
      <p:sp>
        <p:nvSpPr>
          <p:cNvPr id="5" name="TextBox 4">
            <a:extLst>
              <a:ext uri="{FF2B5EF4-FFF2-40B4-BE49-F238E27FC236}">
                <a16:creationId xmlns:a16="http://schemas.microsoft.com/office/drawing/2014/main" id="{03EAB713-3D51-46DB-8EAF-DD0348BCBDAF}"/>
              </a:ext>
            </a:extLst>
          </p:cNvPr>
          <p:cNvSpPr txBox="1"/>
          <p:nvPr/>
        </p:nvSpPr>
        <p:spPr>
          <a:xfrm>
            <a:off x="294467" y="4265518"/>
            <a:ext cx="11561735" cy="2908489"/>
          </a:xfrm>
          <a:prstGeom prst="rect">
            <a:avLst/>
          </a:prstGeom>
          <a:noFill/>
        </p:spPr>
        <p:txBody>
          <a:bodyPr wrap="square" rtlCol="0">
            <a:spAutoFit/>
          </a:bodyPr>
          <a:lstStyle/>
          <a:p>
            <a:r>
              <a:rPr lang="en-US" sz="2100" b="1" dirty="0">
                <a:solidFill>
                  <a:srgbClr val="002060"/>
                </a:solidFill>
              </a:rPr>
              <a:t>The hook mentions two different car accidents.  In one, the distracted driver survived; in the other, she didn’t.  Think about those scenarios and the picture; what message are the image and hooks clearly trying to convey?</a:t>
            </a:r>
          </a:p>
          <a:p>
            <a:pPr marL="342900" indent="-342900">
              <a:buAutoNum type="alphaUcPeriod"/>
            </a:pPr>
            <a:r>
              <a:rPr lang="en-US" sz="2100" b="1" dirty="0">
                <a:solidFill>
                  <a:srgbClr val="002060"/>
                </a:solidFill>
              </a:rPr>
              <a:t>The best way to stay safe in the car is to buy a vehicle with stellar safety ratings.</a:t>
            </a:r>
          </a:p>
          <a:p>
            <a:pPr marL="342900" indent="-342900">
              <a:buAutoNum type="alphaUcPeriod"/>
            </a:pPr>
            <a:r>
              <a:rPr lang="en-US" sz="2100" b="1" dirty="0">
                <a:solidFill>
                  <a:srgbClr val="002060"/>
                </a:solidFill>
              </a:rPr>
              <a:t>Car companies should do more to explore driverless cars. </a:t>
            </a:r>
          </a:p>
          <a:p>
            <a:pPr marL="342900" indent="-342900">
              <a:buAutoNum type="alphaUcPeriod"/>
            </a:pPr>
            <a:r>
              <a:rPr lang="en-US" sz="2100" b="1" dirty="0">
                <a:solidFill>
                  <a:srgbClr val="002060"/>
                </a:solidFill>
              </a:rPr>
              <a:t>Even safe cars don’t always protect people from distracted driving/distracted drivers.</a:t>
            </a:r>
          </a:p>
          <a:p>
            <a:pPr marL="342900" indent="-342900">
              <a:buAutoNum type="alphaUcPeriod"/>
            </a:pPr>
            <a:r>
              <a:rPr lang="en-US" sz="2100" b="1" dirty="0">
                <a:solidFill>
                  <a:srgbClr val="002060"/>
                </a:solidFill>
              </a:rPr>
              <a:t>Crash tests need to be revised in developing more stringent car safety codes.</a:t>
            </a:r>
          </a:p>
          <a:p>
            <a:pPr marL="342900" indent="-342900">
              <a:buAutoNum type="alphaUcPeriod"/>
            </a:pPr>
            <a:endParaRPr lang="en-US" dirty="0"/>
          </a:p>
          <a:p>
            <a:pPr marL="342900" indent="-342900">
              <a:buAutoNum type="alphaUcPeriod"/>
            </a:pPr>
            <a:endParaRPr lang="en-US" dirty="0"/>
          </a:p>
        </p:txBody>
      </p:sp>
    </p:spTree>
    <p:extLst>
      <p:ext uri="{BB962C8B-B14F-4D97-AF65-F5344CB8AC3E}">
        <p14:creationId xmlns:p14="http://schemas.microsoft.com/office/powerpoint/2010/main" val="4014564704"/>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Basis</Template>
  <TotalTime>61</TotalTime>
  <Words>318</Words>
  <Application>Microsoft Office PowerPoint</Application>
  <PresentationFormat>Widescreen</PresentationFormat>
  <Paragraphs>18</Paragraphs>
  <Slides>4</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vt:i4>
      </vt:variant>
    </vt:vector>
  </HeadingPairs>
  <TitlesOfParts>
    <vt:vector size="6" baseType="lpstr">
      <vt:lpstr>Corbel</vt:lpstr>
      <vt:lpstr>Basis</vt:lpstr>
      <vt:lpstr>DRIVEN  TO  DISTRACTION</vt:lpstr>
      <vt:lpstr>ASSIGNMENT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DRIVEN TO DISTRACTION</dc:title>
  <dc:creator>COLLEEN REMAR</dc:creator>
  <cp:lastModifiedBy>REMAR, COLLEEN</cp:lastModifiedBy>
  <cp:revision>16</cp:revision>
  <dcterms:created xsi:type="dcterms:W3CDTF">2018-04-18T15:17:39Z</dcterms:created>
  <dcterms:modified xsi:type="dcterms:W3CDTF">2019-04-17T16:49:24Z</dcterms:modified>
</cp:coreProperties>
</file>